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45"/>
  </p:notesMasterIdLst>
  <p:handoutMasterIdLst>
    <p:handoutMasterId r:id="rId46"/>
  </p:handoutMasterIdLst>
  <p:sldIdLst>
    <p:sldId id="268" r:id="rId5"/>
    <p:sldId id="314" r:id="rId6"/>
    <p:sldId id="320" r:id="rId7"/>
    <p:sldId id="319" r:id="rId8"/>
    <p:sldId id="339" r:id="rId9"/>
    <p:sldId id="321" r:id="rId10"/>
    <p:sldId id="342" r:id="rId11"/>
    <p:sldId id="260" r:id="rId12"/>
    <p:sldId id="266" r:id="rId13"/>
    <p:sldId id="267" r:id="rId14"/>
    <p:sldId id="341" r:id="rId15"/>
    <p:sldId id="269" r:id="rId16"/>
    <p:sldId id="270" r:id="rId17"/>
    <p:sldId id="340" r:id="rId18"/>
    <p:sldId id="322" r:id="rId19"/>
    <p:sldId id="335" r:id="rId20"/>
    <p:sldId id="323" r:id="rId21"/>
    <p:sldId id="318" r:id="rId22"/>
    <p:sldId id="336" r:id="rId23"/>
    <p:sldId id="330" r:id="rId24"/>
    <p:sldId id="334" r:id="rId25"/>
    <p:sldId id="328" r:id="rId26"/>
    <p:sldId id="313" r:id="rId27"/>
    <p:sldId id="337" r:id="rId28"/>
    <p:sldId id="290" r:id="rId29"/>
    <p:sldId id="312" r:id="rId30"/>
    <p:sldId id="338" r:id="rId31"/>
    <p:sldId id="311" r:id="rId32"/>
    <p:sldId id="315" r:id="rId33"/>
    <p:sldId id="332" r:id="rId34"/>
    <p:sldId id="307" r:id="rId35"/>
    <p:sldId id="308" r:id="rId36"/>
    <p:sldId id="331" r:id="rId37"/>
    <p:sldId id="329" r:id="rId38"/>
    <p:sldId id="316" r:id="rId39"/>
    <p:sldId id="317" r:id="rId40"/>
    <p:sldId id="326" r:id="rId41"/>
    <p:sldId id="333" r:id="rId42"/>
    <p:sldId id="325" r:id="rId43"/>
    <p:sldId id="327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4" autoAdjust="0"/>
    <p:restoredTop sz="94660"/>
  </p:normalViewPr>
  <p:slideViewPr>
    <p:cSldViewPr snapToGrid="0">
      <p:cViewPr>
        <p:scale>
          <a:sx n="116" d="100"/>
          <a:sy n="116" d="100"/>
        </p:scale>
        <p:origin x="168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CEFD545-54AB-41BA-A713-33A44084E3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5CE088-3151-4178-AAA9-8898110AD1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988D8-7AE2-42CB-A0B4-FCC6887E52AB}" type="datetimeFigureOut">
              <a:rPr lang="en-US" smtClean="0"/>
              <a:t>7/14/22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34DBC1-3E7A-4EBA-AA1F-2CECD1DEE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692BE-BB18-4ED3-B05A-AC0C9B9490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AF6A09-CB58-4C1A-85E0-6B54B99FBA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364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99631F-07A9-4103-961D-4FC63F6313FA}" type="datetimeFigureOut">
              <a:rPr lang="en-US" smtClean="0"/>
              <a:t>7/14/22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F3384D-82D5-4D68-995A-45FCD244A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788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FB6233-FC4F-4628-BA1D-2782F64945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Bhoopathy/115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A1D367-A9C7-46F9-B78E-724D1BEC06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ADE164-D45A-44D8-82C5-2E0962BB70D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21783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53ADC-ED9D-775D-6A1B-DB32DEDE5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F30EF-3CEB-ED4B-D444-9A2A92C6A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80023-28C4-2482-6501-5F6AD1D48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19B0A-4DE1-8D4A-91FC-407A6B20EE73}" type="datetimeFigureOut">
              <a:rPr lang="en-US" smtClean="0"/>
              <a:t>7/14/22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FD6CA-969D-186F-CB82-B54353530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A7AD5-73DB-2F43-D455-5F6AA525F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5F3E4-4613-1742-87C3-BF6D4D6BA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160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B02131-22DB-4754-A433-C2056EBF5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54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150D3D-41CA-4DC7-907E-3C00ACD28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999" y="1224000"/>
            <a:ext cx="11339999" cy="48587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06C7A0-E91C-4A95-B866-B5D3FEE093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Bhoopathy/115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51BA1-B199-498E-8F99-F7D1F5869B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2879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3ADE164-D45A-44D8-82C5-2E0962BB70D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E9E29B-394A-42F3-A066-CD8BE80BD52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275132" y="36974"/>
            <a:ext cx="2816507" cy="790050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B88761F-C14C-9EDE-85B2-C80E30744C6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-643164"/>
            <a:ext cx="2150327" cy="215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87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>
              <a:lumMod val="9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ggedrobotics/darknet_ros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gif"/><Relationship Id="rId4" Type="http://schemas.openxmlformats.org/officeDocument/2006/relationships/image" Target="../media/image4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8CDC1-99B1-A444-0F65-6B33C5E32F9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50620" y="1568235"/>
            <a:ext cx="10090753" cy="1941137"/>
          </a:xfrm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en-US" sz="4400" b="1" dirty="0"/>
              <a:t>Software-in-the-Loop Simulation of UAV-UGV Co-operation in Precision Agriculture</a:t>
            </a:r>
            <a:br>
              <a:rPr lang="en-US" sz="3500" b="1" dirty="0"/>
            </a:br>
            <a:br>
              <a:rPr lang="en-US" b="1" dirty="0"/>
            </a:br>
            <a:br>
              <a:rPr lang="en-US" b="1" dirty="0"/>
            </a:b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09926F-1C28-1CF8-6171-7D0BEC1F30D8}"/>
              </a:ext>
            </a:extLst>
          </p:cNvPr>
          <p:cNvSpPr txBox="1"/>
          <p:nvPr/>
        </p:nvSpPr>
        <p:spPr>
          <a:xfrm>
            <a:off x="3019775" y="4003290"/>
            <a:ext cx="6152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chemeClr val="bg2"/>
                </a:solidFill>
              </a:rPr>
              <a:t>Saron Bhoopathy</a:t>
            </a:r>
            <a:r>
              <a:rPr lang="en-US" b="1" baseline="30000" dirty="0">
                <a:solidFill>
                  <a:schemeClr val="bg2"/>
                </a:solidFill>
              </a:rPr>
              <a:t>1</a:t>
            </a:r>
            <a:r>
              <a:rPr lang="en-US" dirty="0">
                <a:solidFill>
                  <a:schemeClr val="bg2"/>
                </a:solidFill>
              </a:rPr>
              <a:t>,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Kenta Hirashima</a:t>
            </a:r>
            <a:r>
              <a:rPr lang="en-US" baseline="30000" dirty="0">
                <a:solidFill>
                  <a:schemeClr val="bg2"/>
                </a:solidFill>
              </a:rPr>
              <a:t>2</a:t>
            </a:r>
            <a:r>
              <a:rPr lang="en-US" dirty="0">
                <a:solidFill>
                  <a:schemeClr val="bg2"/>
                </a:solidFill>
              </a:rPr>
              <a:t>, Varun Aggarwal</a:t>
            </a:r>
            <a:r>
              <a:rPr lang="en-US" baseline="30000" dirty="0">
                <a:solidFill>
                  <a:schemeClr val="bg2"/>
                </a:solidFill>
              </a:rPr>
              <a:t>1</a:t>
            </a:r>
            <a:r>
              <a:rPr lang="en-US" dirty="0">
                <a:solidFill>
                  <a:schemeClr val="bg2"/>
                </a:solidFill>
              </a:rPr>
              <a:t>, </a:t>
            </a:r>
            <a:r>
              <a:rPr lang="en-US" dirty="0" err="1">
                <a:solidFill>
                  <a:schemeClr val="bg2"/>
                </a:solidFill>
              </a:rPr>
              <a:t>Aanis</a:t>
            </a:r>
            <a:r>
              <a:rPr lang="en-US" dirty="0">
                <a:solidFill>
                  <a:schemeClr val="bg2"/>
                </a:solidFill>
              </a:rPr>
              <a:t> Ahmad</a:t>
            </a:r>
            <a:r>
              <a:rPr lang="en-US" baseline="30000" dirty="0">
                <a:solidFill>
                  <a:schemeClr val="bg2"/>
                </a:solidFill>
              </a:rPr>
              <a:t>1</a:t>
            </a:r>
            <a:r>
              <a:rPr lang="en-US" dirty="0">
                <a:solidFill>
                  <a:schemeClr val="bg2"/>
                </a:solidFill>
              </a:rPr>
              <a:t>,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Dr. Dharmendra Saraswat</a:t>
            </a:r>
            <a:r>
              <a:rPr lang="en-US" baseline="30000" dirty="0">
                <a:solidFill>
                  <a:schemeClr val="bg2"/>
                </a:solidFill>
              </a:rPr>
              <a:t>1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802B1D-3BFE-06E4-45A1-D6C67FD16E4F}"/>
              </a:ext>
            </a:extLst>
          </p:cNvPr>
          <p:cNvSpPr txBox="1"/>
          <p:nvPr/>
        </p:nvSpPr>
        <p:spPr>
          <a:xfrm>
            <a:off x="2533183" y="5420538"/>
            <a:ext cx="7125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aseline="30000" dirty="0">
                <a:solidFill>
                  <a:schemeClr val="bg2"/>
                </a:solidFill>
              </a:rPr>
              <a:t>1</a:t>
            </a:r>
            <a:r>
              <a:rPr lang="en-US" dirty="0">
                <a:solidFill>
                  <a:schemeClr val="bg2"/>
                </a:solidFill>
              </a:rPr>
              <a:t>Purdue University</a:t>
            </a:r>
          </a:p>
          <a:p>
            <a:pPr algn="ctr"/>
            <a:r>
              <a:rPr lang="en-US" baseline="30000" dirty="0">
                <a:solidFill>
                  <a:schemeClr val="bg2"/>
                </a:solidFill>
              </a:rPr>
              <a:t>2</a:t>
            </a:r>
            <a:r>
              <a:rPr lang="en-US" dirty="0">
                <a:solidFill>
                  <a:schemeClr val="bg2"/>
                </a:solidFill>
              </a:rPr>
              <a:t>University of Illinois Urbana-Champaign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9F75F6-61A9-5AE7-5BE0-03A5A22412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Bhoopathy/115</a:t>
            </a:r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C7310F-99BB-E02A-876B-C5DE86780A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ADE164-D45A-44D8-82C5-2E0962BB70DA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79853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9F4367B8-CB15-9F07-3020-935D6D90CC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26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Flying drone.">
                <a:extLst>
                  <a:ext uri="{FF2B5EF4-FFF2-40B4-BE49-F238E27FC236}">
                    <a16:creationId xmlns:a16="http://schemas.microsoft.com/office/drawing/2014/main" id="{ABF053BC-8F90-5346-D0D6-FB65328A0C3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746105" y="486658"/>
              <a:ext cx="3325260" cy="95782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325260" cy="957820"/>
                    </a:xfrm>
                    <a:prstGeom prst="rect">
                      <a:avLst/>
                    </a:prstGeom>
                  </am3d:spPr>
                  <am3d:camera>
                    <am3d:pos x="0" y="0" z="653246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74121" d="1000000"/>
                    <am3d:preTrans dx="519710" dy="-18572411" dz="-107767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88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37319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Flying drone.">
                <a:extLst>
                  <a:ext uri="{FF2B5EF4-FFF2-40B4-BE49-F238E27FC236}">
                    <a16:creationId xmlns:a16="http://schemas.microsoft.com/office/drawing/2014/main" id="{ABF053BC-8F90-5346-D0D6-FB65328A0C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46105" y="486658"/>
                <a:ext cx="3325260" cy="9578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C8950F1-CFBE-2189-39E6-DCC27265FB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2727" l="10000" r="90000">
                        <a14:foregroundMark x1="51176" y1="92727" x2="58627" y2="92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59017" y="5155233"/>
            <a:ext cx="1972175" cy="170148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28AF298-0E38-CCB2-BF4E-66B7FE6F9083}"/>
              </a:ext>
            </a:extLst>
          </p:cNvPr>
          <p:cNvSpPr/>
          <p:nvPr/>
        </p:nvSpPr>
        <p:spPr>
          <a:xfrm>
            <a:off x="7011924" y="2429812"/>
            <a:ext cx="856728" cy="85672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3EAB923D-3DFA-BF11-4902-98C88A143E67}"/>
              </a:ext>
            </a:extLst>
          </p:cNvPr>
          <p:cNvCxnSpPr>
            <a:cxnSpLocks/>
          </p:cNvCxnSpPr>
          <p:nvPr/>
        </p:nvCxnSpPr>
        <p:spPr>
          <a:xfrm rot="16200000" flipV="1">
            <a:off x="6778417" y="1758314"/>
            <a:ext cx="1092640" cy="231102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F41C654-13C6-6D93-6123-D9648CB2E61D}"/>
              </a:ext>
            </a:extLst>
          </p:cNvPr>
          <p:cNvSpPr txBox="1"/>
          <p:nvPr/>
        </p:nvSpPr>
        <p:spPr>
          <a:xfrm>
            <a:off x="8677998" y="962835"/>
            <a:ext cx="3142941" cy="6463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UAV identifies target of interest using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4095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8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9F4367B8-CB15-9F07-3020-935D6D90CC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26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Flying drone.">
                <a:extLst>
                  <a:ext uri="{FF2B5EF4-FFF2-40B4-BE49-F238E27FC236}">
                    <a16:creationId xmlns:a16="http://schemas.microsoft.com/office/drawing/2014/main" id="{ABF053BC-8F90-5346-D0D6-FB65328A0C3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746106" y="486657"/>
              <a:ext cx="3325256" cy="95782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325256" cy="957820"/>
                    </a:xfrm>
                    <a:prstGeom prst="rect">
                      <a:avLst/>
                    </a:prstGeom>
                  </am3d:spPr>
                  <am3d:camera>
                    <am3d:pos x="0" y="0" z="653246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74121" d="1000000"/>
                    <am3d:preTrans dx="519710" dy="-18572411" dz="-107767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88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37319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Flying drone.">
                <a:extLst>
                  <a:ext uri="{FF2B5EF4-FFF2-40B4-BE49-F238E27FC236}">
                    <a16:creationId xmlns:a16="http://schemas.microsoft.com/office/drawing/2014/main" id="{ABF053BC-8F90-5346-D0D6-FB65328A0C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46106" y="486657"/>
                <a:ext cx="3325256" cy="9578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C8950F1-CFBE-2189-39E6-DCC27265FB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2727" l="10000" r="90000">
                        <a14:foregroundMark x1="51176" y1="92727" x2="58627" y2="92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59017" y="5155233"/>
            <a:ext cx="1972175" cy="1701485"/>
          </a:xfrm>
          <a:prstGeom prst="rect">
            <a:avLst/>
          </a:prstGeom>
        </p:spPr>
      </p:pic>
      <p:sp>
        <p:nvSpPr>
          <p:cNvPr id="8" name="Up Arrow 7">
            <a:extLst>
              <a:ext uri="{FF2B5EF4-FFF2-40B4-BE49-F238E27FC236}">
                <a16:creationId xmlns:a16="http://schemas.microsoft.com/office/drawing/2014/main" id="{125DE3D7-CE45-1E37-C81F-B694C98EC7F2}"/>
              </a:ext>
            </a:extLst>
          </p:cNvPr>
          <p:cNvSpPr/>
          <p:nvPr/>
        </p:nvSpPr>
        <p:spPr>
          <a:xfrm rot="10174696">
            <a:off x="7954342" y="4815209"/>
            <a:ext cx="111635" cy="78037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2BE179-930B-57D3-7A35-B718591098AC}"/>
              </a:ext>
            </a:extLst>
          </p:cNvPr>
          <p:cNvCxnSpPr>
            <a:cxnSpLocks/>
          </p:cNvCxnSpPr>
          <p:nvPr/>
        </p:nvCxnSpPr>
        <p:spPr>
          <a:xfrm>
            <a:off x="7262576" y="1525662"/>
            <a:ext cx="146159" cy="85972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095610-AB55-FD01-6BB1-965116E59789}"/>
              </a:ext>
            </a:extLst>
          </p:cNvPr>
          <p:cNvCxnSpPr>
            <a:cxnSpLocks/>
          </p:cNvCxnSpPr>
          <p:nvPr/>
        </p:nvCxnSpPr>
        <p:spPr>
          <a:xfrm>
            <a:off x="7408735" y="2466575"/>
            <a:ext cx="105248" cy="480274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6DA646-63E0-2CDF-6BB3-746CF9FADE5E}"/>
              </a:ext>
            </a:extLst>
          </p:cNvPr>
          <p:cNvCxnSpPr>
            <a:cxnSpLocks/>
          </p:cNvCxnSpPr>
          <p:nvPr/>
        </p:nvCxnSpPr>
        <p:spPr>
          <a:xfrm>
            <a:off x="7553769" y="3053124"/>
            <a:ext cx="105248" cy="480274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09CC77A-D261-AF0E-5CF4-FB4EF72BFB72}"/>
              </a:ext>
            </a:extLst>
          </p:cNvPr>
          <p:cNvCxnSpPr>
            <a:cxnSpLocks/>
          </p:cNvCxnSpPr>
          <p:nvPr/>
        </p:nvCxnSpPr>
        <p:spPr>
          <a:xfrm>
            <a:off x="7687946" y="3623905"/>
            <a:ext cx="105248" cy="480274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9E67C7F-D37C-1B67-BC0C-285D89D43021}"/>
              </a:ext>
            </a:extLst>
          </p:cNvPr>
          <p:cNvCxnSpPr>
            <a:cxnSpLocks/>
          </p:cNvCxnSpPr>
          <p:nvPr/>
        </p:nvCxnSpPr>
        <p:spPr>
          <a:xfrm>
            <a:off x="7793194" y="4217727"/>
            <a:ext cx="105248" cy="480274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B7A95D-E327-4387-2CD9-D9D6A91E7362}"/>
              </a:ext>
            </a:extLst>
          </p:cNvPr>
          <p:cNvSpPr txBox="1"/>
          <p:nvPr/>
        </p:nvSpPr>
        <p:spPr>
          <a:xfrm>
            <a:off x="7898442" y="1621330"/>
            <a:ext cx="3142941" cy="6463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UAV communicates target co-ordinates to UGV</a:t>
            </a:r>
          </a:p>
        </p:txBody>
      </p:sp>
    </p:spTree>
    <p:extLst>
      <p:ext uri="{BB962C8B-B14F-4D97-AF65-F5344CB8AC3E}">
        <p14:creationId xmlns:p14="http://schemas.microsoft.com/office/powerpoint/2010/main" val="192645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9F4367B8-CB15-9F07-3020-935D6D90CC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26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Flying drone.">
                <a:extLst>
                  <a:ext uri="{FF2B5EF4-FFF2-40B4-BE49-F238E27FC236}">
                    <a16:creationId xmlns:a16="http://schemas.microsoft.com/office/drawing/2014/main" id="{ABF053BC-8F90-5346-D0D6-FB65328A0C3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746106" y="486657"/>
              <a:ext cx="3325255" cy="95781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325255" cy="957819"/>
                    </a:xfrm>
                    <a:prstGeom prst="rect">
                      <a:avLst/>
                    </a:prstGeom>
                  </am3d:spPr>
                  <am3d:camera>
                    <am3d:pos x="0" y="0" z="653246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74121" d="1000000"/>
                    <am3d:preTrans dx="519710" dy="-18572411" dz="-107767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88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37319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Flying drone.">
                <a:extLst>
                  <a:ext uri="{FF2B5EF4-FFF2-40B4-BE49-F238E27FC236}">
                    <a16:creationId xmlns:a16="http://schemas.microsoft.com/office/drawing/2014/main" id="{ABF053BC-8F90-5346-D0D6-FB65328A0C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46106" y="486657"/>
                <a:ext cx="3325255" cy="957819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C8950F1-CFBE-2189-39E6-DCC27265FB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2727" l="10000" r="90000">
                        <a14:foregroundMark x1="51176" y1="92727" x2="58627" y2="92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59017" y="5155233"/>
            <a:ext cx="1972175" cy="170148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6B7A95D-E327-4387-2CD9-D9D6A91E7362}"/>
              </a:ext>
            </a:extLst>
          </p:cNvPr>
          <p:cNvSpPr txBox="1"/>
          <p:nvPr/>
        </p:nvSpPr>
        <p:spPr>
          <a:xfrm>
            <a:off x="7898442" y="1621330"/>
            <a:ext cx="3142941" cy="6463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UGV moves to published co-ordinates</a:t>
            </a:r>
          </a:p>
        </p:txBody>
      </p:sp>
    </p:spTree>
    <p:extLst>
      <p:ext uri="{BB962C8B-B14F-4D97-AF65-F5344CB8AC3E}">
        <p14:creationId xmlns:p14="http://schemas.microsoft.com/office/powerpoint/2010/main" val="18212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8833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03635 L -0.11888 -0.39652 " pathEditMode="relative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9F4367B8-CB15-9F07-3020-935D6D90CC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26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Flying drone.">
                <a:extLst>
                  <a:ext uri="{FF2B5EF4-FFF2-40B4-BE49-F238E27FC236}">
                    <a16:creationId xmlns:a16="http://schemas.microsoft.com/office/drawing/2014/main" id="{ABF053BC-8F90-5346-D0D6-FB65328A0C3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746107" y="486657"/>
              <a:ext cx="3325252" cy="95781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325252" cy="957818"/>
                    </a:xfrm>
                    <a:prstGeom prst="rect">
                      <a:avLst/>
                    </a:prstGeom>
                  </am3d:spPr>
                  <am3d:camera>
                    <am3d:pos x="0" y="0" z="653246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74121" d="1000000"/>
                    <am3d:preTrans dx="519710" dy="-18572411" dz="-107767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88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37319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Flying drone.">
                <a:extLst>
                  <a:ext uri="{FF2B5EF4-FFF2-40B4-BE49-F238E27FC236}">
                    <a16:creationId xmlns:a16="http://schemas.microsoft.com/office/drawing/2014/main" id="{ABF053BC-8F90-5346-D0D6-FB65328A0C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46107" y="486657"/>
                <a:ext cx="3325252" cy="957818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C8950F1-CFBE-2189-39E6-DCC27265FB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2727" l="10000" r="90000">
                        <a14:foregroundMark x1="51176" y1="92727" x2="58627" y2="92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22645" y="2444515"/>
            <a:ext cx="1972175" cy="170148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6B7A95D-E327-4387-2CD9-D9D6A91E7362}"/>
              </a:ext>
            </a:extLst>
          </p:cNvPr>
          <p:cNvSpPr txBox="1"/>
          <p:nvPr/>
        </p:nvSpPr>
        <p:spPr>
          <a:xfrm>
            <a:off x="7898442" y="1621330"/>
            <a:ext cx="3142941" cy="6463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UGV performs required task on target of interest</a:t>
            </a:r>
          </a:p>
        </p:txBody>
      </p:sp>
    </p:spTree>
    <p:extLst>
      <p:ext uri="{BB962C8B-B14F-4D97-AF65-F5344CB8AC3E}">
        <p14:creationId xmlns:p14="http://schemas.microsoft.com/office/powerpoint/2010/main" val="39018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8833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46C2A15-3B18-D7A8-8E38-298DE3A57ED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74923" y="1264508"/>
            <a:ext cx="10442153" cy="3131222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Problem statement:</a:t>
            </a: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We need a simulation package to test UAV and UGV systems that communicate and co-operate in farming applications.</a:t>
            </a:r>
            <a:endParaRPr lang="en-US" sz="4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3E6F63-665A-86CA-B981-1150F72429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Bhoopathy/115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3F427-AC47-D215-241C-58A7E67ACB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ADE164-D45A-44D8-82C5-2E0962BB70DA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43171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46C2A15-3B18-D7A8-8E38-298DE3A57ED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8026" y="2345129"/>
            <a:ext cx="11295947" cy="216774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Methods and Materials:</a:t>
            </a:r>
            <a:br>
              <a:rPr lang="en-US" sz="3600" dirty="0"/>
            </a:br>
            <a:br>
              <a:rPr lang="en-US" sz="3600" dirty="0"/>
            </a:br>
            <a:r>
              <a:rPr lang="en-US" sz="4400" dirty="0"/>
              <a:t>How did we develop the Software-in-the-Loop (SITL) Simulation?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3E6F63-665A-86CA-B981-1150F72429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Bhoopathy/115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3F427-AC47-D215-241C-58A7E67ACB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ADE164-D45A-44D8-82C5-2E0962BB70DA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0345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46C2A15-3B18-D7A8-8E38-298DE3A57ED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10731" y="2887064"/>
            <a:ext cx="10370538" cy="108387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How do we establish control for UAV and UGV? </a:t>
            </a:r>
            <a:br>
              <a:rPr lang="en-US" sz="3600" dirty="0"/>
            </a:br>
            <a:r>
              <a:rPr lang="en-US" sz="3600" dirty="0"/>
              <a:t>We need a flight computer and flight control software</a:t>
            </a:r>
            <a:endParaRPr lang="en-US" sz="4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3E6F63-665A-86CA-B981-1150F72429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Bhoopathy/115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3F427-AC47-D215-241C-58A7E67ACB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ADE164-D45A-44D8-82C5-2E0962BB70DA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6319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46C2A15-3B18-D7A8-8E38-298DE3A57ED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6000" y="1283066"/>
            <a:ext cx="11340000" cy="5400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Open Source PX4 Autopilot and Pixhawk Flight Controller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4F55CBD-81A6-EE15-3F33-6ADA989FA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00" y="2086534"/>
            <a:ext cx="5168260" cy="3879047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7E1E2EE-0EC3-39D1-ECA5-210D141CC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5562073" cy="1453896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D10C2A-69F9-2E03-D919-26D56A676727}"/>
              </a:ext>
            </a:extLst>
          </p:cNvPr>
          <p:cNvSpPr txBox="1"/>
          <p:nvPr/>
        </p:nvSpPr>
        <p:spPr>
          <a:xfrm>
            <a:off x="9590370" y="5574934"/>
            <a:ext cx="2067703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 source: PX4 documentation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90545A-373D-4AA9-78A5-1A865FA202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Bhoopathy/115</a:t>
            </a:r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1036F7-950F-D2BF-42D8-ADF5A9D6F8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ADE164-D45A-44D8-82C5-2E0962BB70DA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81424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46C2A15-3B18-D7A8-8E38-298DE3A57ED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6000" y="966977"/>
            <a:ext cx="11340000" cy="5400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Ground Control Station: </a:t>
            </a:r>
            <a:r>
              <a:rPr lang="en-US" sz="3600" dirty="0" err="1"/>
              <a:t>QGroundControl</a:t>
            </a:r>
            <a:r>
              <a:rPr lang="en-US" sz="3600" dirty="0"/>
              <a:t> (QGC)</a:t>
            </a:r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01608D1-FDA3-ACAD-EB45-46D3DC018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0" y="1627258"/>
            <a:ext cx="7518400" cy="4798849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50A638-E73B-3B65-87C6-717EC6B4AF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Bhoopathy/115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2FFC7-9497-4534-2D09-71378DAFA8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ADE164-D45A-44D8-82C5-2E0962BB70DA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18292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46C2A15-3B18-D7A8-8E38-298DE3A57ED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10731" y="2887064"/>
            <a:ext cx="10370538" cy="108387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We need a simulation environment that accurately models physics so we can test our system.</a:t>
            </a:r>
            <a:endParaRPr lang="en-US" sz="4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3E6F63-665A-86CA-B981-1150F72429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Bhoopathy/115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3F427-AC47-D215-241C-58A7E67ACB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ADE164-D45A-44D8-82C5-2E0962BB70DA}" type="slidenum">
              <a:rPr lang="en-US" noProof="0" smtClean="0"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47726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46C2A15-3B18-D7A8-8E38-298DE3A57ED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8026" y="2345129"/>
            <a:ext cx="11295947" cy="216774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Motivation and Introduction:</a:t>
            </a:r>
            <a:br>
              <a:rPr lang="en-US" sz="3600" dirty="0"/>
            </a:br>
            <a:br>
              <a:rPr lang="en-US" sz="3600" dirty="0"/>
            </a:br>
            <a:r>
              <a:rPr lang="en-US" sz="4400" dirty="0"/>
              <a:t>What is Precision Agriculture and why do we need it?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14EE0C31-5177-33DD-4244-B52DA32ADA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Bhoopathy/115</a:t>
            </a:r>
            <a:endParaRPr lang="en-US" noProof="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2810187-CF23-7A1B-336C-6516821DEE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ADE164-D45A-44D8-82C5-2E0962BB70DA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9793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46C2A15-3B18-D7A8-8E38-298DE3A57ED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6000" y="1283066"/>
            <a:ext cx="11340000" cy="5400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Gazebo Simulation Environment for SITL to Test System Mechanics and Physics</a:t>
            </a:r>
          </a:p>
        </p:txBody>
      </p:sp>
      <p:pic>
        <p:nvPicPr>
          <p:cNvPr id="22" name="Picture 21" descr="Icon&#10;&#10;Description automatically generated with medium confidence">
            <a:extLst>
              <a:ext uri="{FF2B5EF4-FFF2-40B4-BE49-F238E27FC236}">
                <a16:creationId xmlns:a16="http://schemas.microsoft.com/office/drawing/2014/main" id="{09469160-E862-4F55-9513-E69F4951E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985" y="3970472"/>
            <a:ext cx="3799993" cy="932208"/>
          </a:xfrm>
          <a:prstGeom prst="rect">
            <a:avLst/>
          </a:prstGeom>
        </p:spPr>
      </p:pic>
      <p:pic>
        <p:nvPicPr>
          <p:cNvPr id="24" name="Picture 23" descr="A screenshot of a video game&#10;&#10;Description automatically generated">
            <a:extLst>
              <a:ext uri="{FF2B5EF4-FFF2-40B4-BE49-F238E27FC236}">
                <a16:creationId xmlns:a16="http://schemas.microsoft.com/office/drawing/2014/main" id="{252E5D6D-A326-423E-941B-F278665C8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978" y="2478616"/>
            <a:ext cx="6428022" cy="39159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06CE0DD-D9A5-7D25-2995-0F6C2753B6CB}"/>
              </a:ext>
            </a:extLst>
          </p:cNvPr>
          <p:cNvSpPr txBox="1"/>
          <p:nvPr/>
        </p:nvSpPr>
        <p:spPr>
          <a:xfrm>
            <a:off x="426000" y="5574934"/>
            <a:ext cx="2067703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Gazebo docs and PX4 docs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99D344AA-D465-EB9B-6130-4FFBF639AA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Bhoopathy/115</a:t>
            </a:r>
            <a:endParaRPr lang="en-US" noProof="0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B2187B32-E416-CE20-E230-C8B250131C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ADE164-D45A-44D8-82C5-2E0962BB70DA}" type="slidenum">
              <a:rPr lang="en-US" noProof="0" smtClean="0"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6737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46C2A15-3B18-D7A8-8E38-298DE3A57ED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10731" y="2887064"/>
            <a:ext cx="10370538" cy="1083871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How do we model a PX4-Based vehicle for SITL Simulation in Gazebo?</a:t>
            </a:r>
            <a:endParaRPr lang="en-US" sz="4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3E6F63-665A-86CA-B981-1150F72429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Bhoopathy/115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3F427-AC47-D215-241C-58A7E67ACB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ADE164-D45A-44D8-82C5-2E0962BB70DA}" type="slidenum">
              <a:rPr lang="en-US" noProof="0" smtClean="0"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66755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64">
            <a:extLst>
              <a:ext uri="{FF2B5EF4-FFF2-40B4-BE49-F238E27FC236}">
                <a16:creationId xmlns:a16="http://schemas.microsoft.com/office/drawing/2014/main" id="{4E92795E-0062-8F54-4831-A4787860314E}"/>
              </a:ext>
            </a:extLst>
          </p:cNvPr>
          <p:cNvSpPr/>
          <p:nvPr/>
        </p:nvSpPr>
        <p:spPr>
          <a:xfrm>
            <a:off x="2304265" y="231874"/>
            <a:ext cx="1711158" cy="521369"/>
          </a:xfrm>
          <a:prstGeom prst="flowChartProcess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Data 66">
            <a:extLst>
              <a:ext uri="{FF2B5EF4-FFF2-40B4-BE49-F238E27FC236}">
                <a16:creationId xmlns:a16="http://schemas.microsoft.com/office/drawing/2014/main" id="{8227086C-8A9A-AD2C-74E3-3F74E58ABA5A}"/>
              </a:ext>
            </a:extLst>
          </p:cNvPr>
          <p:cNvSpPr/>
          <p:nvPr/>
        </p:nvSpPr>
        <p:spPr>
          <a:xfrm>
            <a:off x="4073910" y="945413"/>
            <a:ext cx="4110791" cy="447844"/>
          </a:xfrm>
          <a:prstGeom prst="flowChartInputOutpu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337F7-CCF0-78CD-8DFB-AA50F121A1CD}"/>
              </a:ext>
            </a:extLst>
          </p:cNvPr>
          <p:cNvSpPr txBox="1"/>
          <p:nvPr/>
        </p:nvSpPr>
        <p:spPr>
          <a:xfrm>
            <a:off x="4226476" y="987211"/>
            <a:ext cx="38795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Tools/sitl_gazebo/models/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Flowchart: Data 68">
            <a:extLst>
              <a:ext uri="{FF2B5EF4-FFF2-40B4-BE49-F238E27FC236}">
                <a16:creationId xmlns:a16="http://schemas.microsoft.com/office/drawing/2014/main" id="{7F5CA48B-4DD8-544E-5AFF-CB3862A7C8FC}"/>
              </a:ext>
            </a:extLst>
          </p:cNvPr>
          <p:cNvSpPr/>
          <p:nvPr/>
        </p:nvSpPr>
        <p:spPr>
          <a:xfrm>
            <a:off x="4127383" y="3599045"/>
            <a:ext cx="7432842" cy="447844"/>
          </a:xfrm>
          <a:prstGeom prst="flowChartInputOutpu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36CA4C-3B41-841E-187B-BAC3EECAF5BD}"/>
              </a:ext>
            </a:extLst>
          </p:cNvPr>
          <p:cNvSpPr txBox="1"/>
          <p:nvPr/>
        </p:nvSpPr>
        <p:spPr>
          <a:xfrm>
            <a:off x="5155580" y="3640843"/>
            <a:ext cx="5443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ROMFS/px4fmu_common/</a:t>
            </a:r>
            <a:r>
              <a:rPr lang="en-US" b="1" dirty="0" err="1">
                <a:solidFill>
                  <a:schemeClr val="bg1"/>
                </a:solidFill>
              </a:rPr>
              <a:t>init.d-posix</a:t>
            </a:r>
            <a:r>
              <a:rPr lang="en-US" b="1" dirty="0">
                <a:solidFill>
                  <a:schemeClr val="bg1"/>
                </a:solidFill>
              </a:rPr>
              <a:t>/airframes/</a:t>
            </a:r>
            <a:endParaRPr lang="en-US" dirty="0"/>
          </a:p>
        </p:txBody>
      </p:sp>
      <p:sp>
        <p:nvSpPr>
          <p:cNvPr id="10" name="Flowchart: Data 70">
            <a:extLst>
              <a:ext uri="{FF2B5EF4-FFF2-40B4-BE49-F238E27FC236}">
                <a16:creationId xmlns:a16="http://schemas.microsoft.com/office/drawing/2014/main" id="{EAED2AA0-C41B-9128-B874-2FA2815AEBA4}"/>
              </a:ext>
            </a:extLst>
          </p:cNvPr>
          <p:cNvSpPr/>
          <p:nvPr/>
        </p:nvSpPr>
        <p:spPr>
          <a:xfrm>
            <a:off x="4073909" y="5477307"/>
            <a:ext cx="4043948" cy="447844"/>
          </a:xfrm>
          <a:prstGeom prst="flowChartInputOutpu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5AD72A-C184-C323-0985-BC06FAD4698B}"/>
              </a:ext>
            </a:extLst>
          </p:cNvPr>
          <p:cNvSpPr txBox="1"/>
          <p:nvPr/>
        </p:nvSpPr>
        <p:spPr>
          <a:xfrm>
            <a:off x="3370896" y="5519105"/>
            <a:ext cx="5443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Platforms/</a:t>
            </a:r>
            <a:r>
              <a:rPr lang="en-US" b="1" dirty="0" err="1">
                <a:solidFill>
                  <a:schemeClr val="bg1"/>
                </a:solidFill>
              </a:rPr>
              <a:t>posix</a:t>
            </a:r>
            <a:r>
              <a:rPr lang="en-US" b="1" dirty="0">
                <a:solidFill>
                  <a:schemeClr val="bg1"/>
                </a:solidFill>
              </a:rPr>
              <a:t>/</a:t>
            </a:r>
            <a:r>
              <a:rPr lang="en-US" b="1" dirty="0" err="1">
                <a:solidFill>
                  <a:schemeClr val="bg1"/>
                </a:solidFill>
              </a:rPr>
              <a:t>cmake</a:t>
            </a:r>
            <a:r>
              <a:rPr lang="en-US" b="1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12" name="Flowchart: Terminator 72">
            <a:extLst>
              <a:ext uri="{FF2B5EF4-FFF2-40B4-BE49-F238E27FC236}">
                <a16:creationId xmlns:a16="http://schemas.microsoft.com/office/drawing/2014/main" id="{A0EED621-D141-801B-115E-02CC3BFFB596}"/>
              </a:ext>
            </a:extLst>
          </p:cNvPr>
          <p:cNvSpPr/>
          <p:nvPr/>
        </p:nvSpPr>
        <p:spPr>
          <a:xfrm>
            <a:off x="5707363" y="1571262"/>
            <a:ext cx="1711159" cy="514685"/>
          </a:xfrm>
          <a:prstGeom prst="flowChartTerminator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FFBD1B-1748-1FC8-D4FE-0C6D264ADFAF}"/>
              </a:ext>
            </a:extLst>
          </p:cNvPr>
          <p:cNvSpPr txBox="1"/>
          <p:nvPr/>
        </p:nvSpPr>
        <p:spPr>
          <a:xfrm>
            <a:off x="5734601" y="1639757"/>
            <a:ext cx="1660358" cy="3827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 err="1">
                <a:solidFill>
                  <a:srgbClr val="FFFFFF"/>
                </a:solidFill>
              </a:rPr>
              <a:t>model.config</a:t>
            </a:r>
            <a:endParaRPr lang="en-US" dirty="0" err="1"/>
          </a:p>
        </p:txBody>
      </p:sp>
      <p:sp>
        <p:nvSpPr>
          <p:cNvPr id="14" name="Flowchart: Terminator 76">
            <a:extLst>
              <a:ext uri="{FF2B5EF4-FFF2-40B4-BE49-F238E27FC236}">
                <a16:creationId xmlns:a16="http://schemas.microsoft.com/office/drawing/2014/main" id="{2A282FBF-0234-A5E7-9ED2-5FC64C6998CD}"/>
              </a:ext>
            </a:extLst>
          </p:cNvPr>
          <p:cNvSpPr/>
          <p:nvPr/>
        </p:nvSpPr>
        <p:spPr>
          <a:xfrm>
            <a:off x="5693994" y="2226315"/>
            <a:ext cx="2025318" cy="521369"/>
          </a:xfrm>
          <a:prstGeom prst="flowChartTerminator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DCD87B-1B0B-2FC9-DE85-AD821D8E7DE3}"/>
              </a:ext>
            </a:extLst>
          </p:cNvPr>
          <p:cNvSpPr txBox="1"/>
          <p:nvPr/>
        </p:nvSpPr>
        <p:spPr>
          <a:xfrm>
            <a:off x="5467234" y="2301494"/>
            <a:ext cx="24758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matrice_600.sdf</a:t>
            </a:r>
            <a:endParaRPr lang="en-US" dirty="0"/>
          </a:p>
        </p:txBody>
      </p:sp>
      <p:sp>
        <p:nvSpPr>
          <p:cNvPr id="16" name="Flowchart: Process 78">
            <a:extLst>
              <a:ext uri="{FF2B5EF4-FFF2-40B4-BE49-F238E27FC236}">
                <a16:creationId xmlns:a16="http://schemas.microsoft.com/office/drawing/2014/main" id="{C0D2AAD0-1FE1-C838-59BC-E3354DFB5AB6}"/>
              </a:ext>
            </a:extLst>
          </p:cNvPr>
          <p:cNvSpPr/>
          <p:nvPr/>
        </p:nvSpPr>
        <p:spPr>
          <a:xfrm>
            <a:off x="5746634" y="2912242"/>
            <a:ext cx="975894" cy="521369"/>
          </a:xfrm>
          <a:prstGeom prst="flowChartProcess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5D02CD-62DA-A59A-D985-E5F4EEEDE666}"/>
              </a:ext>
            </a:extLst>
          </p:cNvPr>
          <p:cNvSpPr txBox="1"/>
          <p:nvPr/>
        </p:nvSpPr>
        <p:spPr>
          <a:xfrm>
            <a:off x="5710370" y="2985790"/>
            <a:ext cx="1072149" cy="3827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meshes</a:t>
            </a:r>
            <a:endParaRPr lang="en-US" dirty="0"/>
          </a:p>
        </p:txBody>
      </p:sp>
      <p:sp>
        <p:nvSpPr>
          <p:cNvPr id="18" name="Flowchart: Terminator 80">
            <a:extLst>
              <a:ext uri="{FF2B5EF4-FFF2-40B4-BE49-F238E27FC236}">
                <a16:creationId xmlns:a16="http://schemas.microsoft.com/office/drawing/2014/main" id="{5C85A9CA-AE08-AA7A-7090-157C9F266285}"/>
              </a:ext>
            </a:extLst>
          </p:cNvPr>
          <p:cNvSpPr/>
          <p:nvPr/>
        </p:nvSpPr>
        <p:spPr>
          <a:xfrm>
            <a:off x="5734098" y="4198156"/>
            <a:ext cx="2118897" cy="514685"/>
          </a:xfrm>
          <a:prstGeom prst="flowChartTerminator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B5639B-067F-3F40-4343-5FFE7FE0F7CA}"/>
              </a:ext>
            </a:extLst>
          </p:cNvPr>
          <p:cNvSpPr txBox="1"/>
          <p:nvPr/>
        </p:nvSpPr>
        <p:spPr>
          <a:xfrm>
            <a:off x="5647706" y="4266651"/>
            <a:ext cx="22619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4230_matrice_600</a:t>
            </a:r>
            <a:endParaRPr lang="en-US" dirty="0" err="1"/>
          </a:p>
        </p:txBody>
      </p:sp>
      <p:sp>
        <p:nvSpPr>
          <p:cNvPr id="20" name="Flowchart: Terminator 82">
            <a:extLst>
              <a:ext uri="{FF2B5EF4-FFF2-40B4-BE49-F238E27FC236}">
                <a16:creationId xmlns:a16="http://schemas.microsoft.com/office/drawing/2014/main" id="{24A8BBDF-1742-A4B8-07CC-E61C4E9E87EF}"/>
              </a:ext>
            </a:extLst>
          </p:cNvPr>
          <p:cNvSpPr/>
          <p:nvPr/>
        </p:nvSpPr>
        <p:spPr>
          <a:xfrm>
            <a:off x="5714045" y="4806419"/>
            <a:ext cx="2118897" cy="514685"/>
          </a:xfrm>
          <a:prstGeom prst="flowChartTerminator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115356-955F-5F5A-7721-A3BC40C1BAB5}"/>
              </a:ext>
            </a:extLst>
          </p:cNvPr>
          <p:cNvSpPr txBox="1"/>
          <p:nvPr/>
        </p:nvSpPr>
        <p:spPr>
          <a:xfrm>
            <a:off x="5627653" y="4874914"/>
            <a:ext cx="22619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CMakeLists.txt</a:t>
            </a:r>
          </a:p>
        </p:txBody>
      </p:sp>
      <p:sp>
        <p:nvSpPr>
          <p:cNvPr id="22" name="Flowchart: Terminator 3">
            <a:extLst>
              <a:ext uri="{FF2B5EF4-FFF2-40B4-BE49-F238E27FC236}">
                <a16:creationId xmlns:a16="http://schemas.microsoft.com/office/drawing/2014/main" id="{D21C4708-3A08-DA00-36FA-77E8C392FC66}"/>
              </a:ext>
            </a:extLst>
          </p:cNvPr>
          <p:cNvSpPr/>
          <p:nvPr/>
        </p:nvSpPr>
        <p:spPr>
          <a:xfrm>
            <a:off x="5707360" y="6042998"/>
            <a:ext cx="2118897" cy="514685"/>
          </a:xfrm>
          <a:prstGeom prst="flowChartTerminator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D619E4-74AB-E3C0-C821-B1F4515EF006}"/>
              </a:ext>
            </a:extLst>
          </p:cNvPr>
          <p:cNvSpPr txBox="1"/>
          <p:nvPr/>
        </p:nvSpPr>
        <p:spPr>
          <a:xfrm>
            <a:off x="5620968" y="6111493"/>
            <a:ext cx="22619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 err="1">
                <a:solidFill>
                  <a:srgbClr val="FFFFFF"/>
                </a:solidFill>
              </a:rPr>
              <a:t>sitl_target.cmake</a:t>
            </a:r>
            <a:endParaRPr lang="en-US" dirty="0" err="1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79BD155-9B85-E44C-D8D3-34B560737F4C}"/>
              </a:ext>
            </a:extLst>
          </p:cNvPr>
          <p:cNvCxnSpPr/>
          <p:nvPr/>
        </p:nvCxnSpPr>
        <p:spPr>
          <a:xfrm flipH="1">
            <a:off x="3146474" y="749421"/>
            <a:ext cx="20053" cy="4919578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47D19A-93E3-D419-DBC4-1F5F0AFC7C81}"/>
              </a:ext>
            </a:extLst>
          </p:cNvPr>
          <p:cNvCxnSpPr/>
          <p:nvPr/>
        </p:nvCxnSpPr>
        <p:spPr>
          <a:xfrm flipV="1">
            <a:off x="3155666" y="1144958"/>
            <a:ext cx="1208505" cy="133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AC9A3A-8A46-EB70-0D07-FC277960BD38}"/>
              </a:ext>
            </a:extLst>
          </p:cNvPr>
          <p:cNvCxnSpPr>
            <a:cxnSpLocks/>
          </p:cNvCxnSpPr>
          <p:nvPr/>
        </p:nvCxnSpPr>
        <p:spPr>
          <a:xfrm flipV="1">
            <a:off x="3148981" y="3872116"/>
            <a:ext cx="1208505" cy="133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AF8EFAA-6E62-82E1-876A-55E56F22B0DC}"/>
              </a:ext>
            </a:extLst>
          </p:cNvPr>
          <p:cNvCxnSpPr>
            <a:cxnSpLocks/>
          </p:cNvCxnSpPr>
          <p:nvPr/>
        </p:nvCxnSpPr>
        <p:spPr>
          <a:xfrm flipV="1">
            <a:off x="3155665" y="5630063"/>
            <a:ext cx="1275347" cy="133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E05866B-80EE-2D9F-8281-B362B192801D}"/>
              </a:ext>
            </a:extLst>
          </p:cNvPr>
          <p:cNvCxnSpPr>
            <a:cxnSpLocks/>
          </p:cNvCxnSpPr>
          <p:nvPr/>
        </p:nvCxnSpPr>
        <p:spPr>
          <a:xfrm flipH="1">
            <a:off x="4496683" y="1397789"/>
            <a:ext cx="20053" cy="1858210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37FB2EC-F22B-34E9-F912-703589284D59}"/>
              </a:ext>
            </a:extLst>
          </p:cNvPr>
          <p:cNvCxnSpPr>
            <a:cxnSpLocks/>
          </p:cNvCxnSpPr>
          <p:nvPr/>
        </p:nvCxnSpPr>
        <p:spPr>
          <a:xfrm flipV="1">
            <a:off x="4499190" y="1846799"/>
            <a:ext cx="1141663" cy="133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17E9983-C9E0-5DB4-F4E0-A03DD05C7F31}"/>
              </a:ext>
            </a:extLst>
          </p:cNvPr>
          <p:cNvCxnSpPr>
            <a:cxnSpLocks/>
          </p:cNvCxnSpPr>
          <p:nvPr/>
        </p:nvCxnSpPr>
        <p:spPr>
          <a:xfrm flipV="1">
            <a:off x="4492506" y="2501852"/>
            <a:ext cx="1134979" cy="133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F0156E8-51D5-AC96-5CB6-B07722FF6F9B}"/>
              </a:ext>
            </a:extLst>
          </p:cNvPr>
          <p:cNvCxnSpPr>
            <a:cxnSpLocks/>
          </p:cNvCxnSpPr>
          <p:nvPr/>
        </p:nvCxnSpPr>
        <p:spPr>
          <a:xfrm flipV="1">
            <a:off x="4472453" y="3210379"/>
            <a:ext cx="1141663" cy="1470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60714FB-FF54-5971-72F7-4C78530F183A}"/>
              </a:ext>
            </a:extLst>
          </p:cNvPr>
          <p:cNvCxnSpPr>
            <a:cxnSpLocks/>
          </p:cNvCxnSpPr>
          <p:nvPr/>
        </p:nvCxnSpPr>
        <p:spPr>
          <a:xfrm flipH="1">
            <a:off x="4483314" y="4044736"/>
            <a:ext cx="6685" cy="1109579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FE5B4F9-0651-676B-FA05-D58FD77B0D0E}"/>
              </a:ext>
            </a:extLst>
          </p:cNvPr>
          <p:cNvCxnSpPr>
            <a:cxnSpLocks/>
          </p:cNvCxnSpPr>
          <p:nvPr/>
        </p:nvCxnSpPr>
        <p:spPr>
          <a:xfrm flipV="1">
            <a:off x="4492505" y="4473693"/>
            <a:ext cx="1141663" cy="133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729449B-EEB6-B83F-CE88-818236A82410}"/>
              </a:ext>
            </a:extLst>
          </p:cNvPr>
          <p:cNvCxnSpPr>
            <a:cxnSpLocks/>
          </p:cNvCxnSpPr>
          <p:nvPr/>
        </p:nvCxnSpPr>
        <p:spPr>
          <a:xfrm flipV="1">
            <a:off x="4485821" y="5128746"/>
            <a:ext cx="1134979" cy="133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9497489-BA9E-72ED-AEFF-C193FE35806C}"/>
              </a:ext>
            </a:extLst>
          </p:cNvPr>
          <p:cNvCxnSpPr>
            <a:cxnSpLocks/>
          </p:cNvCxnSpPr>
          <p:nvPr/>
        </p:nvCxnSpPr>
        <p:spPr>
          <a:xfrm>
            <a:off x="4469946" y="5922998"/>
            <a:ext cx="6683" cy="454527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D2C8A1-695B-B4FD-0255-396FBA5A28D4}"/>
              </a:ext>
            </a:extLst>
          </p:cNvPr>
          <p:cNvCxnSpPr>
            <a:cxnSpLocks/>
          </p:cNvCxnSpPr>
          <p:nvPr/>
        </p:nvCxnSpPr>
        <p:spPr>
          <a:xfrm flipV="1">
            <a:off x="4472452" y="6338587"/>
            <a:ext cx="1141663" cy="133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337203E-4C67-4A45-6E13-1F0FCADF5E98}"/>
              </a:ext>
            </a:extLst>
          </p:cNvPr>
          <p:cNvSpPr txBox="1"/>
          <p:nvPr/>
        </p:nvSpPr>
        <p:spPr>
          <a:xfrm>
            <a:off x="7846812" y="4233231"/>
            <a:ext cx="34918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------ Create airframe file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EB74E42-001E-9AD1-D01E-776499B1CB56}"/>
              </a:ext>
            </a:extLst>
          </p:cNvPr>
          <p:cNvSpPr txBox="1"/>
          <p:nvPr/>
        </p:nvSpPr>
        <p:spPr>
          <a:xfrm>
            <a:off x="7906969" y="6111493"/>
            <a:ext cx="34918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------ Edit and add model name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9724E2B-F24E-8D57-484E-4C5820DFB042}"/>
              </a:ext>
            </a:extLst>
          </p:cNvPr>
          <p:cNvSpPr txBox="1"/>
          <p:nvPr/>
        </p:nvSpPr>
        <p:spPr>
          <a:xfrm>
            <a:off x="7419022" y="1626389"/>
            <a:ext cx="34918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------ Create config file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584263-7FDD-E123-FDA5-4B69D1A04C21}"/>
              </a:ext>
            </a:extLst>
          </p:cNvPr>
          <p:cNvSpPr txBox="1"/>
          <p:nvPr/>
        </p:nvSpPr>
        <p:spPr>
          <a:xfrm>
            <a:off x="7773285" y="2301494"/>
            <a:ext cx="34918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------ Create </a:t>
            </a:r>
            <a:r>
              <a:rPr lang="en-US" dirty="0" err="1">
                <a:solidFill>
                  <a:schemeClr val="bg1"/>
                </a:solidFill>
              </a:rPr>
              <a:t>sdf</a:t>
            </a:r>
            <a:r>
              <a:rPr lang="en-US" dirty="0">
                <a:solidFill>
                  <a:schemeClr val="bg1"/>
                </a:solidFill>
              </a:rPr>
              <a:t> file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5C90103-5B51-CF29-EED2-5293B34227A1}"/>
              </a:ext>
            </a:extLst>
          </p:cNvPr>
          <p:cNvSpPr txBox="1"/>
          <p:nvPr/>
        </p:nvSpPr>
        <p:spPr>
          <a:xfrm>
            <a:off x="6757284" y="2989967"/>
            <a:ext cx="44944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------ Include directory for model meshes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3986C83-1959-CCEA-C2CC-E48C5A7AD7E8}"/>
              </a:ext>
            </a:extLst>
          </p:cNvPr>
          <p:cNvSpPr txBox="1"/>
          <p:nvPr/>
        </p:nvSpPr>
        <p:spPr>
          <a:xfrm>
            <a:off x="1867112" y="306305"/>
            <a:ext cx="26095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PX4-Autopilot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3" name="Footer Placeholder 82">
            <a:extLst>
              <a:ext uri="{FF2B5EF4-FFF2-40B4-BE49-F238E27FC236}">
                <a16:creationId xmlns:a16="http://schemas.microsoft.com/office/drawing/2014/main" id="{7198C7B6-23E7-4645-ACE9-53AE128245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Bhoopathy/115</a:t>
            </a:r>
            <a:endParaRPr lang="en-US" noProof="0" dirty="0"/>
          </a:p>
        </p:txBody>
      </p:sp>
      <p:sp>
        <p:nvSpPr>
          <p:cNvPr id="84" name="Slide Number Placeholder 83">
            <a:extLst>
              <a:ext uri="{FF2B5EF4-FFF2-40B4-BE49-F238E27FC236}">
                <a16:creationId xmlns:a16="http://schemas.microsoft.com/office/drawing/2014/main" id="{FD5D40E9-3D20-0D17-EF54-0C8E1CECF6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ADE164-D45A-44D8-82C5-2E0962BB70DA}" type="slidenum">
              <a:rPr lang="en-US" noProof="0" smtClean="0"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5130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46C2A15-3B18-D7A8-8E38-298DE3A57ED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6000" y="1283066"/>
            <a:ext cx="11340000" cy="5400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Modelling hexa-copter dynamics</a:t>
            </a:r>
          </a:p>
        </p:txBody>
      </p:sp>
      <p:pic>
        <p:nvPicPr>
          <p:cNvPr id="2" name="Picture 6" descr="Application, circle&#10;&#10;Description automatically generated">
            <a:extLst>
              <a:ext uri="{FF2B5EF4-FFF2-40B4-BE49-F238E27FC236}">
                <a16:creationId xmlns:a16="http://schemas.microsoft.com/office/drawing/2014/main" id="{FD4205E0-3475-0B57-4D68-F04C419573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931" t="-658" r="-1351" b="10163"/>
          <a:stretch/>
        </p:blipFill>
        <p:spPr>
          <a:xfrm>
            <a:off x="1762820" y="2260354"/>
            <a:ext cx="3572719" cy="3332506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6B473-FFE0-C1D6-7F2C-B5B6CAACF6C4}"/>
              </a:ext>
            </a:extLst>
          </p:cNvPr>
          <p:cNvSpPr txBox="1"/>
          <p:nvPr/>
        </p:nvSpPr>
        <p:spPr>
          <a:xfrm>
            <a:off x="2162774" y="5740400"/>
            <a:ext cx="2769937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Hexa</a:t>
            </a:r>
            <a:r>
              <a:rPr lang="en-US" dirty="0">
                <a:solidFill>
                  <a:schemeClr val="bg1"/>
                </a:solidFill>
              </a:rPr>
              <a:t> propeller dynamics</a:t>
            </a:r>
          </a:p>
        </p:txBody>
      </p:sp>
      <p:pic>
        <p:nvPicPr>
          <p:cNvPr id="4" name="Picture 6" descr="Text&#10;&#10;Description automatically generated">
            <a:extLst>
              <a:ext uri="{FF2B5EF4-FFF2-40B4-BE49-F238E27FC236}">
                <a16:creationId xmlns:a16="http://schemas.microsoft.com/office/drawing/2014/main" id="{15FA82FF-0585-3C1C-DF3F-C143A36BBB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6168" b="704"/>
          <a:stretch/>
        </p:blipFill>
        <p:spPr>
          <a:xfrm>
            <a:off x="7753024" y="2273720"/>
            <a:ext cx="2677256" cy="3325823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DE6A29-64DB-8484-3E3F-91D17F7DAF8B}"/>
              </a:ext>
            </a:extLst>
          </p:cNvPr>
          <p:cNvSpPr txBox="1"/>
          <p:nvPr/>
        </p:nvSpPr>
        <p:spPr>
          <a:xfrm>
            <a:off x="8333875" y="5740399"/>
            <a:ext cx="1513306" cy="3760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Airframe file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1526A8-42D5-3061-03E4-05926DEA5D72}"/>
              </a:ext>
            </a:extLst>
          </p:cNvPr>
          <p:cNvSpPr txBox="1"/>
          <p:nvPr/>
        </p:nvSpPr>
        <p:spPr>
          <a:xfrm>
            <a:off x="1761720" y="6168191"/>
            <a:ext cx="36923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 source: PX4 documentation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67E415-0626-E52E-5562-4D911D241F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Bhoopathy/115</a:t>
            </a:r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65ACB6-74F6-FF69-6433-F06C3419C4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ADE164-D45A-44D8-82C5-2E0962BB70DA}" type="slidenum">
              <a:rPr lang="en-US" noProof="0" smtClean="0"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81900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46C2A15-3B18-D7A8-8E38-298DE3A57ED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10731" y="2887064"/>
            <a:ext cx="10370538" cy="1083871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How do we integrate flight controller with flight computer?</a:t>
            </a:r>
            <a:endParaRPr lang="en-US" sz="4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3E6F63-665A-86CA-B981-1150F72429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Bhoopathy/115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3F427-AC47-D215-241C-58A7E67ACB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ADE164-D45A-44D8-82C5-2E0962BB70DA}" type="slidenum">
              <a:rPr lang="en-US" noProof="0" smtClean="0"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3990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DB470D71-7DFF-06F1-79E6-8F37E97F8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12" y="2163200"/>
            <a:ext cx="3611032" cy="4305461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9DEAEE7-A3BD-0931-8B27-A4AED731FD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1444" y="3706330"/>
            <a:ext cx="4597400" cy="12192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C46C2A15-3B18-D7A8-8E38-298DE3A57ED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6000" y="1283066"/>
            <a:ext cx="11340000" cy="5400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Robot Operating System 2 (ROS 2) Software Framework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7102C8-AC16-D5F0-47B9-F6E581C00192}"/>
              </a:ext>
            </a:extLst>
          </p:cNvPr>
          <p:cNvSpPr txBox="1"/>
          <p:nvPr/>
        </p:nvSpPr>
        <p:spPr>
          <a:xfrm>
            <a:off x="3639969" y="5822330"/>
            <a:ext cx="3029639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 source: Open Source Robotics Foundation (OSRF)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6055D05A-CA80-B279-DBFF-0C66EE523B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Bhoopathy/115</a:t>
            </a:r>
            <a:endParaRPr lang="en-US" noProof="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80B91CF0-1D6A-9351-CDF5-0A1998C271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ADE164-D45A-44D8-82C5-2E0962BB70DA}" type="slidenum">
              <a:rPr lang="en-US" noProof="0" smtClean="0"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8948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46C2A15-3B18-D7A8-8E38-298DE3A57ED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5999" y="1181043"/>
            <a:ext cx="11340000" cy="5400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spc="-150" dirty="0"/>
              <a:t>Overview of </a:t>
            </a:r>
            <a:r>
              <a:rPr lang="en-US" sz="3600" b="1" dirty="0"/>
              <a:t>PX4-ROS2 Bridge: </a:t>
            </a:r>
            <a:r>
              <a:rPr lang="en-US" sz="3600" dirty="0"/>
              <a:t>How we integrate PX4 and ROS2</a:t>
            </a:r>
            <a:endParaRPr lang="en-US" sz="3600" b="1" dirty="0"/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BB3045CD-B07A-C8A4-253A-71F7566A9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832" y="2144888"/>
            <a:ext cx="6414335" cy="3693843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B85AEA-44E3-48A9-9904-9F5ECFDB86B0}"/>
              </a:ext>
            </a:extLst>
          </p:cNvPr>
          <p:cNvSpPr txBox="1"/>
          <p:nvPr/>
        </p:nvSpPr>
        <p:spPr>
          <a:xfrm>
            <a:off x="7235464" y="6048659"/>
            <a:ext cx="2067703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 source: PX4 documentation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7FA37-D5D4-E876-2EF7-F66CFACBF87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Bhoopathy/115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C27391-26A3-322F-C855-36B0EB8DE1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ADE164-D45A-44D8-82C5-2E0962BB70DA}" type="slidenum">
              <a:rPr lang="en-US" noProof="0" smtClean="0"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2945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46C2A15-3B18-D7A8-8E38-298DE3A57ED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10731" y="2887064"/>
            <a:ext cx="10370538" cy="1083871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In order to detect targets of interest, we need an object detection algorithm.</a:t>
            </a:r>
            <a:endParaRPr lang="en-US" sz="4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3E6F63-665A-86CA-B981-1150F72429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Bhoopathy/115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3F427-AC47-D215-241C-58A7E67ACB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ADE164-D45A-44D8-82C5-2E0962BB70DA}" type="slidenum">
              <a:rPr lang="en-US" noProof="0" smtClean="0"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09383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4AE2545E-7F7D-E165-F2E1-2B492958E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963" y="2666999"/>
            <a:ext cx="4401432" cy="2338261"/>
          </a:xfrm>
          <a:prstGeom prst="rect">
            <a:avLst/>
          </a:prstGeom>
        </p:spPr>
      </p:pic>
      <p:pic>
        <p:nvPicPr>
          <p:cNvPr id="5" name="Picture 4" descr="Shape, arrow, circle&#10;&#10;Description automatically generated">
            <a:extLst>
              <a:ext uri="{FF2B5EF4-FFF2-40B4-BE49-F238E27FC236}">
                <a16:creationId xmlns:a16="http://schemas.microsoft.com/office/drawing/2014/main" id="{F925D203-FEBC-0275-0628-ECC4E81FE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719" y="2252981"/>
            <a:ext cx="3140385" cy="310161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07D2C49-27BD-6F58-4B08-1A83036D0F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6000" y="1283066"/>
            <a:ext cx="11340000" cy="5400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You Only Look Once (YOLOv3) Object Detection Algorithm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EB9D85-F1B8-3431-9C7A-1B3804F1ED46}"/>
              </a:ext>
            </a:extLst>
          </p:cNvPr>
          <p:cNvSpPr txBox="1"/>
          <p:nvPr/>
        </p:nvSpPr>
        <p:spPr>
          <a:xfrm>
            <a:off x="9323695" y="5770229"/>
            <a:ext cx="1779037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 source: Joseph Redmon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5D8DA2C-DF4D-8444-25F4-300239398F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Bhoopathy/115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EAECDB-A603-8D10-0275-1571E42909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ADE164-D45A-44D8-82C5-2E0962BB70DA}" type="slidenum">
              <a:rPr lang="en-US" noProof="0" smtClean="0"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466312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07D2C49-27BD-6F58-4B08-1A83036D0F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6000" y="1283066"/>
            <a:ext cx="11340000" cy="5400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You Only Look Once (YOLOv3) Object Detection Algorithm</a:t>
            </a:r>
          </a:p>
        </p:txBody>
      </p:sp>
      <p:pic>
        <p:nvPicPr>
          <p:cNvPr id="4" name="Picture 3" descr="A picture containing text, dog, mammal&#10;&#10;Description automatically generated">
            <a:extLst>
              <a:ext uri="{FF2B5EF4-FFF2-40B4-BE49-F238E27FC236}">
                <a16:creationId xmlns:a16="http://schemas.microsoft.com/office/drawing/2014/main" id="{30946C6E-ED2E-1422-6AB1-0CD570E5A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88" y="1933229"/>
            <a:ext cx="4559300" cy="3641705"/>
          </a:xfrm>
          <a:prstGeom prst="rect">
            <a:avLst/>
          </a:prstGeom>
        </p:spPr>
      </p:pic>
      <p:pic>
        <p:nvPicPr>
          <p:cNvPr id="8" name="Picture 7" descr="A picture containing text, beach, outdoor, shore&#10;&#10;Description automatically generated">
            <a:extLst>
              <a:ext uri="{FF2B5EF4-FFF2-40B4-BE49-F238E27FC236}">
                <a16:creationId xmlns:a16="http://schemas.microsoft.com/office/drawing/2014/main" id="{F2415A11-F599-777E-E6DB-7B62A44FD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313" y="1924608"/>
            <a:ext cx="4559299" cy="3650325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14ABC9F-9D74-E57E-C731-927E612F53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Bhoopathy/115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7854B4F-5F21-9AA0-2B26-12030059CC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ADE164-D45A-44D8-82C5-2E0962BB70DA}" type="slidenum">
              <a:rPr lang="en-US" noProof="0" smtClean="0"/>
              <a:t>29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1668ED-FDAB-EF4D-DD3D-EAA7D0857DE3}"/>
              </a:ext>
            </a:extLst>
          </p:cNvPr>
          <p:cNvSpPr txBox="1"/>
          <p:nvPr/>
        </p:nvSpPr>
        <p:spPr>
          <a:xfrm>
            <a:off x="9323695" y="5770229"/>
            <a:ext cx="1779037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 source: Joseph Redmon</a:t>
            </a:r>
          </a:p>
        </p:txBody>
      </p:sp>
    </p:spTree>
    <p:extLst>
      <p:ext uri="{BB962C8B-B14F-4D97-AF65-F5344CB8AC3E}">
        <p14:creationId xmlns:p14="http://schemas.microsoft.com/office/powerpoint/2010/main" val="478331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46C2A15-3B18-D7A8-8E38-298DE3A57ED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6000" y="966977"/>
            <a:ext cx="11340000" cy="5400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Need to Feed Current and Future Populations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A57773EE-E19B-5A6E-39F2-A062F3673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425" y="1592277"/>
            <a:ext cx="3860707" cy="4419493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25A3A44-2DCF-277B-A1DA-468DDF894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859" y="1592278"/>
            <a:ext cx="3484182" cy="2440476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8376FB86-5957-CD1A-AA24-9CF8BEBCA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858" y="4032754"/>
            <a:ext cx="3484183" cy="1979016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59A5C-33EA-003D-1D15-28229337B7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Bhoopathy/115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A51D3-31CF-B020-0E49-4290CFBD6C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ADE164-D45A-44D8-82C5-2E0962BB70DA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954338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46C2A15-3B18-D7A8-8E38-298DE3A57ED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8026" y="2345129"/>
            <a:ext cx="11295947" cy="216774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Results:</a:t>
            </a:r>
            <a:br>
              <a:rPr lang="en-US" sz="3600" dirty="0"/>
            </a:br>
            <a:br>
              <a:rPr lang="en-US" sz="3600" dirty="0"/>
            </a:br>
            <a:r>
              <a:rPr lang="en-US" sz="4400" dirty="0"/>
              <a:t>What did we develop and how does it function?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3E6F63-665A-86CA-B981-1150F72429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Bhoopathy/115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3F427-AC47-D215-241C-58A7E67ACB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ADE164-D45A-44D8-82C5-2E0962BB70DA}" type="slidenum">
              <a:rPr lang="en-US" noProof="0" smtClean="0"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23340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C1677634-9EA4-3682-3B09-8481FE72B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29" t="29561" r="27193" b="23869"/>
          <a:stretch/>
        </p:blipFill>
        <p:spPr>
          <a:xfrm>
            <a:off x="8107462" y="2542727"/>
            <a:ext cx="3635249" cy="3093054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952BA8-60F8-EFE7-68AC-4FD6056A94AD}"/>
              </a:ext>
            </a:extLst>
          </p:cNvPr>
          <p:cNvSpPr txBox="1"/>
          <p:nvPr/>
        </p:nvSpPr>
        <p:spPr>
          <a:xfrm>
            <a:off x="8978898" y="5768555"/>
            <a:ext cx="1892375" cy="3821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Collision overlay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495C4A-B248-1028-7C55-F82C0F9CB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086" t="17940" r="26911" b="27243"/>
          <a:stretch/>
        </p:blipFill>
        <p:spPr>
          <a:xfrm>
            <a:off x="4372039" y="2542727"/>
            <a:ext cx="3383495" cy="3106412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D88E8F-3472-4857-21F0-9E269AFB9729}"/>
              </a:ext>
            </a:extLst>
          </p:cNvPr>
          <p:cNvSpPr txBox="1"/>
          <p:nvPr/>
        </p:nvSpPr>
        <p:spPr>
          <a:xfrm>
            <a:off x="5196169" y="5763568"/>
            <a:ext cx="176508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Inertial overlay</a:t>
            </a:r>
            <a:endParaRPr lang="en-US" dirty="0"/>
          </a:p>
        </p:txBody>
      </p:sp>
      <p:pic>
        <p:nvPicPr>
          <p:cNvPr id="9" name="Picture 8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3D3EEF51-8827-24A8-EFEB-57D2075DE5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244" t="32258" r="27228" b="25000"/>
          <a:stretch/>
        </p:blipFill>
        <p:spPr>
          <a:xfrm>
            <a:off x="414711" y="2542727"/>
            <a:ext cx="3605400" cy="3105653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9EDB59-7039-21F4-84A6-EBBA4683C2DB}"/>
              </a:ext>
            </a:extLst>
          </p:cNvPr>
          <p:cNvSpPr txBox="1"/>
          <p:nvPr/>
        </p:nvSpPr>
        <p:spPr>
          <a:xfrm>
            <a:off x="1334869" y="5768555"/>
            <a:ext cx="1765084" cy="3821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DJI M600 Model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1C00DFC-57B3-5C59-E6FC-AB49BBAAC96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4711" y="1226622"/>
            <a:ext cx="11340000" cy="5400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DJI M600 Model Construction in Simulation Description Format (SDF)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4F9C55D7-BE12-F446-ACBA-DCD2132114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Bhoopathy/115</a:t>
            </a:r>
            <a:endParaRPr lang="en-US" noProof="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222357D-21FB-D95B-9BD9-8179F36E85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ADE164-D45A-44D8-82C5-2E0962BB70DA}" type="slidenum">
              <a:rPr lang="en-US" noProof="0" smtClean="0"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38056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754C18-F0E1-CC2E-8DE3-6FC3D531A6B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737" y="1256332"/>
            <a:ext cx="11340000" cy="5400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Live stream from Gazebo simulated world to QGC</a:t>
            </a:r>
            <a:endParaRPr lang="en-US"/>
          </a:p>
        </p:txBody>
      </p:sp>
      <p:pic>
        <p:nvPicPr>
          <p:cNvPr id="8" name="Picture 6" descr="A picture containing transport, aircraft&#10;&#10;Description automatically generated">
            <a:extLst>
              <a:ext uri="{FF2B5EF4-FFF2-40B4-BE49-F238E27FC236}">
                <a16:creationId xmlns:a16="http://schemas.microsoft.com/office/drawing/2014/main" id="{F041E22E-6904-CAD3-7AEA-4FB1ACBA35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28" r="10269" b="38061"/>
          <a:stretch/>
        </p:blipFill>
        <p:spPr>
          <a:xfrm>
            <a:off x="594658" y="1966054"/>
            <a:ext cx="4909648" cy="3879878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4A812A-1896-AFD8-09FE-0BF80A73B9FF}"/>
              </a:ext>
            </a:extLst>
          </p:cNvPr>
          <p:cNvSpPr txBox="1"/>
          <p:nvPr/>
        </p:nvSpPr>
        <p:spPr>
          <a:xfrm>
            <a:off x="1676401" y="6034504"/>
            <a:ext cx="274320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Gazebo simulated world</a:t>
            </a:r>
          </a:p>
        </p:txBody>
      </p:sp>
      <p:pic>
        <p:nvPicPr>
          <p:cNvPr id="12" name="Picture 1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3568EE5-2E91-0BA9-B0CB-7D3792C4E1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00" r="9300"/>
          <a:stretch/>
        </p:blipFill>
        <p:spPr>
          <a:xfrm>
            <a:off x="6603762" y="1966053"/>
            <a:ext cx="4996542" cy="3926667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63036F-C9F6-EA07-2586-CF2C01CD0126}"/>
              </a:ext>
            </a:extLst>
          </p:cNvPr>
          <p:cNvSpPr txBox="1"/>
          <p:nvPr/>
        </p:nvSpPr>
        <p:spPr>
          <a:xfrm>
            <a:off x="7166167" y="6034504"/>
            <a:ext cx="3871732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Livestream from simulation to QGC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227FE246-B560-DE2B-3C1F-7556A096F7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Bhoopathy/115</a:t>
            </a:r>
            <a:endParaRPr lang="en-US" noProof="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901FA15-0963-36D5-F8F2-AC4C1135DC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ADE164-D45A-44D8-82C5-2E0962BB70DA}" type="slidenum">
              <a:rPr lang="en-US" noProof="0" smtClean="0"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3371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FD88E8F-3472-4857-21F0-9E269AFB9729}"/>
              </a:ext>
            </a:extLst>
          </p:cNvPr>
          <p:cNvSpPr txBox="1"/>
          <p:nvPr/>
        </p:nvSpPr>
        <p:spPr>
          <a:xfrm>
            <a:off x="7518055" y="4902860"/>
            <a:ext cx="176508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Inertial overlay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9EDB59-7039-21F4-84A6-EBBA4683C2DB}"/>
              </a:ext>
            </a:extLst>
          </p:cNvPr>
          <p:cNvSpPr txBox="1"/>
          <p:nvPr/>
        </p:nvSpPr>
        <p:spPr>
          <a:xfrm>
            <a:off x="3064524" y="4902860"/>
            <a:ext cx="1765084" cy="3821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UGV in Gazebo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1C00DFC-57B3-5C59-E6FC-AB49BBAAC96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4711" y="1226622"/>
            <a:ext cx="11340000" cy="5400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UGV Model Construction for use with Gazebo/ROS2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4F9C55D7-BE12-F446-ACBA-DCD2132114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Bhoopathy/115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222357D-21FB-D95B-9BD9-8179F36E85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ADE164-D45A-44D8-82C5-2E0962BB70DA}" type="slidenum">
              <a:rPr lang="en-US" noProof="0" smtClean="0"/>
              <a:t>33</a:t>
            </a:fld>
            <a:endParaRPr lang="en-US" noProof="0" dirty="0"/>
          </a:p>
        </p:txBody>
      </p:sp>
      <p:pic>
        <p:nvPicPr>
          <p:cNvPr id="3" name="Google Shape;265;p38">
            <a:extLst>
              <a:ext uri="{FF2B5EF4-FFF2-40B4-BE49-F238E27FC236}">
                <a16:creationId xmlns:a16="http://schemas.microsoft.com/office/drawing/2014/main" id="{30F0C3F7-CD30-0B31-B504-4BF3D6B5664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64355" y="2048267"/>
            <a:ext cx="3272485" cy="27494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4" name="Google Shape;245;p35">
            <a:extLst>
              <a:ext uri="{FF2B5EF4-FFF2-40B4-BE49-F238E27FC236}">
                <a16:creationId xmlns:a16="http://schemas.microsoft.com/office/drawing/2014/main" id="{A68D3068-77E1-9EAE-7DCD-5FBC052E8EF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2837" y="2054276"/>
            <a:ext cx="4068458" cy="27494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EA6CE8-A1CA-F775-F054-5CD7BBFA413A}"/>
              </a:ext>
            </a:extLst>
          </p:cNvPr>
          <p:cNvSpPr txBox="1"/>
          <p:nvPr/>
        </p:nvSpPr>
        <p:spPr>
          <a:xfrm>
            <a:off x="9989627" y="5491106"/>
            <a:ext cx="1765084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Kenta </a:t>
            </a:r>
            <a:r>
              <a:rPr lang="en-US" dirty="0" err="1">
                <a:solidFill>
                  <a:schemeClr val="bg1"/>
                </a:solidFill>
              </a:rPr>
              <a:t>Hirashima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1172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754C18-F0E1-CC2E-8DE3-6FC3D531A6B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737" y="1256332"/>
            <a:ext cx="11340000" cy="5400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YOLO ROS: Implementing YOLO as a ROS2 node</a:t>
            </a:r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6233506-0509-85FA-1F18-B73AF076D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161" y="2888999"/>
            <a:ext cx="4200598" cy="16502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A839BF-8E37-BCBA-EB29-9AD7D0286220}"/>
              </a:ext>
            </a:extLst>
          </p:cNvPr>
          <p:cNvSpPr/>
          <p:nvPr/>
        </p:nvSpPr>
        <p:spPr>
          <a:xfrm>
            <a:off x="6274106" y="2888999"/>
            <a:ext cx="4621576" cy="165023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M. </a:t>
            </a:r>
            <a:r>
              <a:rPr lang="en-US" dirty="0" err="1"/>
              <a:t>Bjelonic</a:t>
            </a:r>
            <a:r>
              <a:rPr lang="en-US" dirty="0"/>
              <a:t> </a:t>
            </a:r>
            <a:r>
              <a:rPr lang="en-US" b="1" dirty="0"/>
              <a:t>"YOLO ROS: Real-Time Object Detection for ROS"</a:t>
            </a:r>
            <a:r>
              <a:rPr lang="en-US" dirty="0"/>
              <a:t>, URL: </a:t>
            </a:r>
            <a:r>
              <a:rPr lang="en-US" dirty="0">
                <a:hlinkClick r:id="rId3"/>
              </a:rPr>
              <a:t>https://github.com/leggedrobotics/darknet_ros</a:t>
            </a:r>
            <a:r>
              <a:rPr lang="en-US" dirty="0"/>
              <a:t>, 2018.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24E0C30-FB83-F39A-6D01-EEBE757A99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Bhoopathy/115</a:t>
            </a:r>
            <a:endParaRPr lang="en-US" noProof="0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007DC23-364E-82FE-54E0-8FEB77BF9A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ADE164-D45A-44D8-82C5-2E0962BB70DA}" type="slidenum">
              <a:rPr lang="en-US" noProof="0" smtClean="0"/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231749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07D2C49-27BD-6F58-4B08-1A83036D0F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5999" y="1379242"/>
            <a:ext cx="11340000" cy="5400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RQT Graph of Camera and YOLO ROS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ACE830-CC52-F718-3F4D-D1ECBAEF7C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4" t="45971" r="49444" b="26614"/>
          <a:stretch/>
        </p:blipFill>
        <p:spPr>
          <a:xfrm>
            <a:off x="1837083" y="2472266"/>
            <a:ext cx="8517833" cy="3006492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5289C-8FE5-76CB-7BF3-9795DBA891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Bhoopathy/115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80968C-531D-A553-9883-B8ACA5FA2B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ADE164-D45A-44D8-82C5-2E0962BB70DA}" type="slidenum">
              <a:rPr lang="en-US" noProof="0" smtClean="0"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048054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5416BFE-F85E-5952-8116-FF289E7486DC}"/>
              </a:ext>
            </a:extLst>
          </p:cNvPr>
          <p:cNvSpPr txBox="1">
            <a:spLocks/>
          </p:cNvSpPr>
          <p:nvPr/>
        </p:nvSpPr>
        <p:spPr>
          <a:xfrm>
            <a:off x="331737" y="1256332"/>
            <a:ext cx="11340000" cy="54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YOLO ROS detection with Gazebo models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BE0BAC-567A-E2D7-A3A4-D982CB843F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728" t="12009" r="14018" b="26379"/>
          <a:stretch/>
        </p:blipFill>
        <p:spPr>
          <a:xfrm>
            <a:off x="333974" y="2097417"/>
            <a:ext cx="3349549" cy="2918512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AF14DE-F72C-3936-BD0D-CC18B74815D8}"/>
              </a:ext>
            </a:extLst>
          </p:cNvPr>
          <p:cNvSpPr txBox="1"/>
          <p:nvPr/>
        </p:nvSpPr>
        <p:spPr>
          <a:xfrm>
            <a:off x="1261980" y="5132136"/>
            <a:ext cx="1499938" cy="3760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Gazebo view</a:t>
            </a:r>
          </a:p>
        </p:txBody>
      </p:sp>
      <p:pic>
        <p:nvPicPr>
          <p:cNvPr id="10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D49603B-5FE3-5F0C-2A6A-3A6F36CBF2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50" r="9250"/>
          <a:stretch/>
        </p:blipFill>
        <p:spPr>
          <a:xfrm>
            <a:off x="8080971" y="2086370"/>
            <a:ext cx="3759963" cy="2917352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8853C7-DAC2-A5EE-DDA6-FC1407C1415D}"/>
              </a:ext>
            </a:extLst>
          </p:cNvPr>
          <p:cNvSpPr txBox="1"/>
          <p:nvPr/>
        </p:nvSpPr>
        <p:spPr>
          <a:xfrm>
            <a:off x="9358588" y="5132136"/>
            <a:ext cx="1198048" cy="3827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QGC view</a:t>
            </a:r>
            <a:endParaRPr lang="en-US" dirty="0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B045443A-452F-E227-214B-E4B1EF20E3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83" b="1883"/>
          <a:stretch/>
        </p:blipFill>
        <p:spPr>
          <a:xfrm>
            <a:off x="3996918" y="2093053"/>
            <a:ext cx="3746595" cy="2910668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F855D9-3F95-03F4-CA9B-52056F482482}"/>
              </a:ext>
            </a:extLst>
          </p:cNvPr>
          <p:cNvSpPr txBox="1"/>
          <p:nvPr/>
        </p:nvSpPr>
        <p:spPr>
          <a:xfrm>
            <a:off x="4557295" y="5132135"/>
            <a:ext cx="2622884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YOLO ROS</a:t>
            </a:r>
            <a:endParaRPr lang="en-US"/>
          </a:p>
          <a:p>
            <a:pPr algn="ctr"/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car: 57%, stop sign: 48%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372E54F-72AA-728A-50EF-A9A458D821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Bhoopathy/115</a:t>
            </a:r>
            <a:endParaRPr lang="en-US" noProof="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8C3BBBA-D70D-CA4C-54F6-B156D2F80C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ADE164-D45A-44D8-82C5-2E0962BB70DA}" type="slidenum">
              <a:rPr lang="en-US" noProof="0" smtClean="0"/>
              <a:t>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963813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46C2A15-3B18-D7A8-8E38-298DE3A57ED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99264" y="2712172"/>
            <a:ext cx="3793471" cy="143365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More results to come…</a:t>
            </a:r>
            <a:endParaRPr lang="en-US" sz="4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16672C-DFD2-44EF-01D3-C1741098F1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Bhoopathy/115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6CA5E-F411-F999-96A4-EC86B0BC5F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ADE164-D45A-44D8-82C5-2E0962BB70DA}" type="slidenum">
              <a:rPr lang="en-US" noProof="0" smtClean="0"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177278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46C2A15-3B18-D7A8-8E38-298DE3A57ED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99264" y="2712172"/>
            <a:ext cx="3793471" cy="14336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Conclusion: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So what?</a:t>
            </a:r>
            <a:endParaRPr lang="en-US" sz="4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16672C-DFD2-44EF-01D3-C1741098F1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Bhoopathy/115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6CA5E-F411-F999-96A4-EC86B0BC5F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ADE164-D45A-44D8-82C5-2E0962BB70DA}" type="slidenum">
              <a:rPr lang="en-US" noProof="0" smtClean="0"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296321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46C2A15-3B18-D7A8-8E38-298DE3A57ED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71724" y="1111240"/>
            <a:ext cx="3848551" cy="53027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References</a:t>
            </a:r>
            <a:endParaRPr lang="en-US" sz="4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86B310-3485-9456-FD4B-A80662CDAC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Bhoopathy/115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D5A390-DE2D-64A2-1A6A-19D26387FD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ADE164-D45A-44D8-82C5-2E0962BB70DA}" type="slidenum">
              <a:rPr lang="en-US" noProof="0" smtClean="0"/>
              <a:t>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1526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46C2A15-3B18-D7A8-8E38-298DE3A57ED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6000" y="966977"/>
            <a:ext cx="11340000" cy="5400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Agriculture Has Transformed Human History</a:t>
            </a:r>
          </a:p>
        </p:txBody>
      </p:sp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34C216B9-0F5F-08EA-6066-8D0CC4578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5" t="1030" r="879" b="1684"/>
          <a:stretch/>
        </p:blipFill>
        <p:spPr>
          <a:xfrm>
            <a:off x="2603652" y="1825799"/>
            <a:ext cx="6984695" cy="4197426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C1ACB-0A8B-9DCF-2764-4A713FD2EB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Bhoopathy/115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EA903-7BE3-8197-CB1C-90023C2F1C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ADE164-D45A-44D8-82C5-2E0962BB70DA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308257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46C2A15-3B18-D7A8-8E38-298DE3A57ED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64946" y="1122256"/>
            <a:ext cx="4862107" cy="530273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Acknowledgments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F72E493-79F5-5817-C315-69CA18CA2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176" y="1964749"/>
            <a:ext cx="3970597" cy="407938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0A3C7D5-DAF8-67DF-798B-F83237D8A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217" y="1964749"/>
            <a:ext cx="2437427" cy="2437427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014BCC2-69E2-F008-34E5-33303FE0B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2501" y="1964749"/>
            <a:ext cx="2437427" cy="2437427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A3D9EE8-9E56-A1FB-5DDB-376C3E4BB6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4218" y="4656310"/>
            <a:ext cx="5267404" cy="1387819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ABA0BAF-9096-C605-0A0B-326941934B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Bhoopathy/115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BF72D98-F09A-DF71-9E6A-84C73D10EE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ADE164-D45A-44D8-82C5-2E0962BB70DA}" type="slidenum">
              <a:rPr lang="en-US" noProof="0" smtClean="0"/>
              <a:t>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6777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46C2A15-3B18-D7A8-8E38-298DE3A57ED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10731" y="2887064"/>
            <a:ext cx="10370538" cy="1083871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In order to sustain current and future populations, we need to optimize farming practices.</a:t>
            </a:r>
            <a:endParaRPr lang="en-US" sz="4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3E6F63-665A-86CA-B981-1150F72429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Bhoopathy/115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3F427-AC47-D215-241C-58A7E67ACB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ADE164-D45A-44D8-82C5-2E0962BB70DA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81728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46C2A15-3B18-D7A8-8E38-298DE3A57ED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6000" y="966977"/>
            <a:ext cx="11340000" cy="5400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Precision Agriculture in the Agriculture 4.0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C216B9-0F5F-08EA-6066-8D0CC45783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1" b="141"/>
          <a:stretch/>
        </p:blipFill>
        <p:spPr>
          <a:xfrm>
            <a:off x="2198783" y="1589646"/>
            <a:ext cx="7794433" cy="468403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25400B-C847-68F2-C84B-AEAEA768D8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Bhoopathy/115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8E06C-5DA6-42D8-3233-AF49ECC0DD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ADE164-D45A-44D8-82C5-2E0962BB70DA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16436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46C2A15-3B18-D7A8-8E38-298DE3A57ED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10731" y="2887064"/>
            <a:ext cx="10370538" cy="1083871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Overview of Proposed UAV-UGV Co-operative System in Corn Field</a:t>
            </a:r>
            <a:endParaRPr lang="en-US" sz="4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3E6F63-665A-86CA-B981-1150F72429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Bhoopathy/115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3F427-AC47-D215-241C-58A7E67ACB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ADE164-D45A-44D8-82C5-2E0962BB70DA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80984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9F4367B8-CB15-9F07-3020-935D6D90CC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26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Flying drone.">
                <a:extLst>
                  <a:ext uri="{FF2B5EF4-FFF2-40B4-BE49-F238E27FC236}">
                    <a16:creationId xmlns:a16="http://schemas.microsoft.com/office/drawing/2014/main" id="{ABF053BC-8F90-5346-D0D6-FB65328A0C3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36784" y="566171"/>
              <a:ext cx="3325260" cy="95782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325260" cy="957820"/>
                    </a:xfrm>
                    <a:prstGeom prst="rect">
                      <a:avLst/>
                    </a:prstGeom>
                  </am3d:spPr>
                  <am3d:camera>
                    <am3d:pos x="0" y="0" z="653246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74121" d="1000000"/>
                    <am3d:preTrans dx="519710" dy="-18572411" dz="-107767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88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37319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Flying drone.">
                <a:extLst>
                  <a:ext uri="{FF2B5EF4-FFF2-40B4-BE49-F238E27FC236}">
                    <a16:creationId xmlns:a16="http://schemas.microsoft.com/office/drawing/2014/main" id="{ABF053BC-8F90-5346-D0D6-FB65328A0C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6784" y="566171"/>
                <a:ext cx="3325260" cy="9578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59A03F8-CB96-6367-7E7E-75F7C668E9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2727" l="10000" r="90000">
                        <a14:foregroundMark x1="51176" y1="92727" x2="58627" y2="92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59017" y="5155233"/>
            <a:ext cx="1972175" cy="17014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FA1C7E-0476-BA29-BD01-7018160FE96E}"/>
              </a:ext>
            </a:extLst>
          </p:cNvPr>
          <p:cNvSpPr txBox="1"/>
          <p:nvPr/>
        </p:nvSpPr>
        <p:spPr>
          <a:xfrm>
            <a:off x="1219218" y="1719547"/>
            <a:ext cx="2383298" cy="6463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UAV surveys corn field</a:t>
            </a:r>
          </a:p>
        </p:txBody>
      </p:sp>
    </p:spTree>
    <p:extLst>
      <p:ext uri="{BB962C8B-B14F-4D97-AF65-F5344CB8AC3E}">
        <p14:creationId xmlns:p14="http://schemas.microsoft.com/office/powerpoint/2010/main" val="81002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63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81481E-6 L 0.40977 -0.0016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82" y="-9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9F4367B8-CB15-9F07-3020-935D6D90CC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26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Flying drone.">
                <a:extLst>
                  <a:ext uri="{FF2B5EF4-FFF2-40B4-BE49-F238E27FC236}">
                    <a16:creationId xmlns:a16="http://schemas.microsoft.com/office/drawing/2014/main" id="{ABF053BC-8F90-5346-D0D6-FB65328A0C3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746105" y="486658"/>
              <a:ext cx="3325260" cy="95782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325260" cy="957820"/>
                    </a:xfrm>
                    <a:prstGeom prst="rect">
                      <a:avLst/>
                    </a:prstGeom>
                  </am3d:spPr>
                  <am3d:camera>
                    <am3d:pos x="0" y="0" z="653246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74121" d="1000000"/>
                    <am3d:preTrans dx="519710" dy="-18572411" dz="-107767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88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37319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Flying drone.">
                <a:extLst>
                  <a:ext uri="{FF2B5EF4-FFF2-40B4-BE49-F238E27FC236}">
                    <a16:creationId xmlns:a16="http://schemas.microsoft.com/office/drawing/2014/main" id="{ABF053BC-8F90-5346-D0D6-FB65328A0C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46105" y="486658"/>
                <a:ext cx="3325260" cy="9578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C8950F1-CFBE-2189-39E6-DCC27265FB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2727" l="10000" r="90000">
                        <a14:foregroundMark x1="51176" y1="92727" x2="58627" y2="92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59017" y="5155233"/>
            <a:ext cx="1972175" cy="170148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66F9A99-83FA-210C-3B1B-690161D58564}"/>
              </a:ext>
            </a:extLst>
          </p:cNvPr>
          <p:cNvSpPr/>
          <p:nvPr/>
        </p:nvSpPr>
        <p:spPr>
          <a:xfrm>
            <a:off x="7011924" y="2429812"/>
            <a:ext cx="856728" cy="85672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E6B92A00-2F77-6B4E-A33F-768C768D61C2}"/>
              </a:ext>
            </a:extLst>
          </p:cNvPr>
          <p:cNvCxnSpPr/>
          <p:nvPr/>
        </p:nvCxnSpPr>
        <p:spPr>
          <a:xfrm>
            <a:off x="5791972" y="1758245"/>
            <a:ext cx="1219200" cy="1099931"/>
          </a:xfrm>
          <a:prstGeom prst="bent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251CBB9-F219-1C5C-19BF-918533693A92}"/>
              </a:ext>
            </a:extLst>
          </p:cNvPr>
          <p:cNvSpPr txBox="1"/>
          <p:nvPr/>
        </p:nvSpPr>
        <p:spPr>
          <a:xfrm>
            <a:off x="4013904" y="1415013"/>
            <a:ext cx="1776544" cy="6463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Target crop of interest</a:t>
            </a:r>
          </a:p>
        </p:txBody>
      </p:sp>
    </p:spTree>
    <p:extLst>
      <p:ext uri="{BB962C8B-B14F-4D97-AF65-F5344CB8AC3E}">
        <p14:creationId xmlns:p14="http://schemas.microsoft.com/office/powerpoint/2010/main" val="45718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8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12121E"/>
      </a:dk2>
      <a:lt2>
        <a:srgbClr val="F2F2F2"/>
      </a:lt2>
      <a:accent1>
        <a:srgbClr val="FCD9C4"/>
      </a:accent1>
      <a:accent2>
        <a:srgbClr val="8CE7F3"/>
      </a:accent2>
      <a:accent3>
        <a:srgbClr val="D6F2B0"/>
      </a:accent3>
      <a:accent4>
        <a:srgbClr val="ECAED0"/>
      </a:accent4>
      <a:accent5>
        <a:srgbClr val="F9BD99"/>
      </a:accent5>
      <a:accent6>
        <a:srgbClr val="A7E356"/>
      </a:accent6>
      <a:hlink>
        <a:srgbClr val="FCD9C4"/>
      </a:hlink>
      <a:folHlink>
        <a:srgbClr val="FCD9C4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11197_Roadmap timeline dark_AAS_v4" id="{E798BBB9-4F62-4294-8011-DE68DFE9A0E7}" vid="{A07C9B6C-F13F-4C0C-BAE3-1563A12214D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EEA1F80E447B418FA1D47B57B08757" ma:contentTypeVersion="12" ma:contentTypeDescription="Create a new document." ma:contentTypeScope="" ma:versionID="c197bde0e557b70d70f76e7ab97ad3bf">
  <xsd:schema xmlns:xsd="http://www.w3.org/2001/XMLSchema" xmlns:xs="http://www.w3.org/2001/XMLSchema" xmlns:p="http://schemas.microsoft.com/office/2006/metadata/properties" xmlns:ns3="0da22d03-a044-4d37-8d61-2e52f45284c7" xmlns:ns4="52b0fb0c-40f9-4728-ad06-baa70c6d2cec" targetNamespace="http://schemas.microsoft.com/office/2006/metadata/properties" ma:root="true" ma:fieldsID="7bcad449fd17277adb6376a915431411" ns3:_="" ns4:_="">
    <xsd:import namespace="0da22d03-a044-4d37-8d61-2e52f45284c7"/>
    <xsd:import namespace="52b0fb0c-40f9-4728-ad06-baa70c6d2ce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AutoKeyPoints" minOccurs="0"/>
                <xsd:element ref="ns4:MediaServiceKeyPoints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a22d03-a044-4d37-8d61-2e52f45284c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b0fb0c-40f9-4728-ad06-baa70c6d2ce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52b0fb0c-40f9-4728-ad06-baa70c6d2ce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62E0C4-5669-4654-82C9-1357791A34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a22d03-a044-4d37-8d61-2e52f45284c7"/>
    <ds:schemaRef ds:uri="52b0fb0c-40f9-4728-ad06-baa70c6d2ce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B177D8D-96D1-46BF-9E33-F0004E4FA588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  <ds:schemaRef ds:uri="http://schemas.openxmlformats.org/package/2006/metadata/core-properties"/>
    <ds:schemaRef ds:uri="0da22d03-a044-4d37-8d61-2e52f45284c7"/>
    <ds:schemaRef ds:uri="52b0fb0c-40f9-4728-ad06-baa70c6d2cec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2FE1FF35-CEAD-40A2-9669-2DC78ABFAF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Roadmap timeline dark</Template>
  <TotalTime>0</TotalTime>
  <Words>718</Words>
  <Application>Microsoft Macintosh PowerPoint</Application>
  <PresentationFormat>Widescreen</PresentationFormat>
  <Paragraphs>149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Trebuchet MS</vt:lpstr>
      <vt:lpstr>Office Theme</vt:lpstr>
      <vt:lpstr>Software-in-the-Loop Simulation of UAV-UGV Co-operation in Precision Agriculture   </vt:lpstr>
      <vt:lpstr>Motivation and Introduction:  What is Precision Agriculture and why do we need it?</vt:lpstr>
      <vt:lpstr>Need to Feed Current and Future Populations</vt:lpstr>
      <vt:lpstr>Agriculture Has Transformed Human History</vt:lpstr>
      <vt:lpstr>In order to sustain current and future populations, we need to optimize farming practices.</vt:lpstr>
      <vt:lpstr>Precision Agriculture in the Agriculture 4.0 Model</vt:lpstr>
      <vt:lpstr>Overview of Proposed UAV-UGV Co-operative System in Corn Field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 statement:   We need a simulation package to test UAV and UGV systems that communicate and co-operate in farming applications.</vt:lpstr>
      <vt:lpstr>Methods and Materials:  How did we develop the Software-in-the-Loop (SITL) Simulation?</vt:lpstr>
      <vt:lpstr>How do we establish control for UAV and UGV?  We need a flight computer and flight control software</vt:lpstr>
      <vt:lpstr>Open Source PX4 Autopilot and Pixhawk Flight Controller</vt:lpstr>
      <vt:lpstr>Ground Control Station: QGroundControl (QGC)</vt:lpstr>
      <vt:lpstr>We need a simulation environment that accurately models physics so we can test our system.</vt:lpstr>
      <vt:lpstr>Gazebo Simulation Environment for SITL to Test System Mechanics and Physics</vt:lpstr>
      <vt:lpstr>How do we model a PX4-Based vehicle for SITL Simulation in Gazebo?</vt:lpstr>
      <vt:lpstr>PowerPoint Presentation</vt:lpstr>
      <vt:lpstr>Modelling hexa-copter dynamics</vt:lpstr>
      <vt:lpstr>How do we integrate flight controller with flight computer?</vt:lpstr>
      <vt:lpstr>Robot Operating System 2 (ROS 2) Software Framework</vt:lpstr>
      <vt:lpstr>Overview of PX4-ROS2 Bridge: How we integrate PX4 and ROS2</vt:lpstr>
      <vt:lpstr>In order to detect targets of interest, we need an object detection algorithm.</vt:lpstr>
      <vt:lpstr>You Only Look Once (YOLOv3) Object Detection Algorithm</vt:lpstr>
      <vt:lpstr>You Only Look Once (YOLOv3) Object Detection Algorithm</vt:lpstr>
      <vt:lpstr>Results:  What did we develop and how does it function?</vt:lpstr>
      <vt:lpstr>DJI M600 Model Construction in Simulation Description Format (SDF)</vt:lpstr>
      <vt:lpstr>Live stream from Gazebo simulated world to QGC</vt:lpstr>
      <vt:lpstr>UGV Model Construction for use with Gazebo/ROS2</vt:lpstr>
      <vt:lpstr>YOLO ROS: Implementing YOLO as a ROS2 node</vt:lpstr>
      <vt:lpstr>RQT Graph of Camera and YOLO ROS</vt:lpstr>
      <vt:lpstr>PowerPoint Presentation</vt:lpstr>
      <vt:lpstr>More results to come…</vt:lpstr>
      <vt:lpstr>Conclusion:  So what?</vt:lpstr>
      <vt:lpstr>References</vt:lpstr>
      <vt:lpstr>Acknowledgments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Literature Review</dc:title>
  <dc:creator/>
  <cp:lastModifiedBy/>
  <cp:revision>859</cp:revision>
  <dcterms:created xsi:type="dcterms:W3CDTF">2022-05-31T17:26:29Z</dcterms:created>
  <dcterms:modified xsi:type="dcterms:W3CDTF">2022-07-15T03:39:20Z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0x010100A2EEA1F80E447B418FA1D47B57B08757</vt:lpwstr>
  </property>
</Properties>
</file>